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2" r:id="rId8"/>
    <p:sldId id="270" r:id="rId9"/>
    <p:sldId id="27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53" d="100"/>
          <a:sy n="53" d="100"/>
        </p:scale>
        <p:origin x="16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CDA52-1788-4CD0-B78E-20807D66F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87F0AF-7627-4F20-A518-8863B0094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20508-12B5-4168-8215-4A1675F4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A8B4A-45C1-451C-956A-309F5C01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1F077-EB6C-4DF4-A156-90F57721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2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1EEBD-C590-4BFB-93A3-29A4B177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7CF619-0FE9-4E68-BC92-B5554142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EA855-4B50-4D80-AFA4-76F33D3B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7F9A33-8644-4761-ADE9-DE236E11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D86E7-0A37-49F0-83D7-33A60A29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232758-0FE5-4212-A00F-4820E9939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8F6BEC-9219-436D-A166-6957CD104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0BCE74-A62C-4ECB-8FD9-EF34565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85A6A6-7351-4263-B9C2-FCB48E87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E2E7E-91AB-4AE0-879F-B0D2C53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4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45EB0-FD20-4420-8EF9-939E1773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71D2E2-3B2A-4013-87F9-062E9EA40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A12F7-F999-4F5F-8954-F25A5CCC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B7854-E290-4870-9E5C-20878724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31400-4F75-4AF6-B971-34FCE3E8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0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E11C4-4B94-491D-BBED-81EAFFE2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7AAC9-BFD3-45C5-ADED-4A7BF3447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F4DA6-2437-473A-9A7A-B581308C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7BF92-E43F-43AD-AEC0-6C6B23C2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9E6A5-4164-45A3-8084-58B77FB6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1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0F8F6-C727-4DCC-929A-4C4C9DCB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F7C1D-30E7-4BB9-A542-A2B80412F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D9AB5E-5C1C-4321-B266-5A522DEA6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041044-DC5A-4F69-B140-D5A8EE72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DB89A7-C8E6-4B77-AE40-F43F2B72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32D68A-B46B-417B-9C50-E35BB899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4D1B-DF38-40CE-BAD1-61FFE766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519717-86AE-45C4-920E-5B0DDA690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6C48BF-593F-4C9E-93AD-2E16B4ACE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460795-5FDA-4A4B-BCEC-019CD3DE2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CC238E-244C-4C2E-8AA1-0F283661A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6D6D30-CFAA-4301-B88E-AF7F9EFA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72CCF08-7A0D-42BD-9E4E-9685CF73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F44263-96C8-4097-9886-10A084D8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8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17AC0-5111-4DCE-AC69-DB234F9C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592829-1407-4408-BF02-5C33DA84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30FB3-9D78-474D-9355-0B9BA7CE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74C39D-AFC9-4AE5-986D-F6FEAD8A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5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573B19-0C3D-4320-BAEC-41B7B44D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F17539-FAA0-475F-9322-9ECDFE05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4BA2FC-B2E1-4504-9F36-2058392F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0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7C755-0DA8-45FF-98A4-A7B9129E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E5234-0762-4EC7-A08C-EE3F976B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4F8CB2-5867-49E5-AC6C-7E6C4480D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12A53-A4A7-4366-BA2A-81DD5C7D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2C862-EA94-4735-B820-4B9D42EF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B52AD-76D6-4221-B1DD-80AF68A2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8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36B57-E00F-4D29-B3F0-8356A639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E7EE86-D943-4A93-9881-EED49A895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F70274-BA42-4622-90AD-1C560F5D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EF144B-C933-49AE-8390-99A6786D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25AD0C-3E9B-4348-AED6-55E5F29A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32F929-2435-493F-B66D-77AB47E9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E6A16-9AC8-4E26-97E0-A4BA7686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783DDD-7AE8-40C2-85FB-AB62B28F8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2DAB01-CD19-4B22-B30C-129E6A2C9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68FCE-36CF-4AD1-84DA-2AD2DDF1A13A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9E0FEC-6B9E-4D17-B7E2-879090202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0DCA6-B498-4082-ACC8-E2773006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4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26AE06-5EE2-498E-91E6-51A4E6DF9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09" y="0"/>
            <a:ext cx="1141098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3C88F9-3995-42CD-91D7-CFB116E5F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4470"/>
            <a:ext cx="12192000" cy="6069330"/>
          </a:xfrm>
          <a:prstGeom prst="rect">
            <a:avLst/>
          </a:prstGeom>
        </p:spPr>
      </p:pic>
      <p:pic>
        <p:nvPicPr>
          <p:cNvPr id="7" name="6e255b4b6b8375e">
            <a:hlinkClick r:id="" action="ppaction://media"/>
            <a:extLst>
              <a:ext uri="{FF2B5EF4-FFF2-40B4-BE49-F238E27FC236}">
                <a16:creationId xmlns:a16="http://schemas.microsoft.com/office/drawing/2014/main" id="{69F04885-2D20-490C-9CC8-7B2A78704E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661895-EA01-4ED6-9B64-A74F8E3C9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89" y="0"/>
            <a:ext cx="11418798" cy="131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138624"/>
      </p:ext>
    </p:extLst>
  </p:cSld>
  <p:clrMapOvr>
    <a:masterClrMapping/>
  </p:clrMapOvr>
  <p:transition spd="slow" advTm="458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A9DFD2-B95D-436E-B7FA-C525D252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4215B-2ED0-403F-B3C9-0A1951EB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ГЛАВНОЕ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1E0E0-1072-4825-9996-155F3A94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79855"/>
            <a:ext cx="11551920" cy="4351338"/>
          </a:xfrm>
        </p:spPr>
        <p:txBody>
          <a:bodyPr/>
          <a:lstStyle/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период новогодних праздничных дней увеличивается количество несчастных случаев и, в первую очередь, пожаров. </a:t>
            </a:r>
          </a:p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Только строгое соблюдение требований правил пожарной безопасности при организации и проведении праздничных мероприятий поможет избежать травм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1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92">
        <p14:flip dir="r"/>
      </p:transition>
    </mc:Choice>
    <mc:Fallback xmlns="">
      <p:transition spd="slow" advTm="7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19110-6B54-4264-BE30-702A1DEC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CC84D8-C274-4642-AC32-3B7703A4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5C5DB-8451-4DB2-B01F-5EFA808C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56B5B0-4112-4341-B747-495E2359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319" y="0"/>
            <a:ext cx="4633362" cy="1144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8E2E9-FC9C-44DE-A7B5-DBA82F869755}"/>
              </a:ext>
            </a:extLst>
          </p:cNvPr>
          <p:cNvSpPr txBox="1"/>
          <p:nvPr/>
        </p:nvSpPr>
        <p:spPr>
          <a:xfrm>
            <a:off x="91440" y="1314770"/>
            <a:ext cx="12192000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искусственная елка должна быть изготовлена из огнеупорного полиэтилена или пластика;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покупке гирлянд требуйте сертификат на русском языке               (обратите внимание, чтобы фирма на упаковке совпадала с фирмой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сертификате);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устанавливайте елку   у выхода из комнаты - огонь отрежет дорогу             к спасению;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 устанавливайте елку  рядом с отопительными и электроприборам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0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63">
        <p:split orient="vert"/>
      </p:transition>
    </mc:Choice>
    <mc:Fallback xmlns="">
      <p:transition spd="slow" advTm="110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BAE54-D5A0-4CFE-B976-5EFA18C5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BB144-A7E5-4185-9059-E0EC62792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87F8F-25CC-4EA6-847B-03CDBA85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251D5D-1148-4070-9929-BEEB47297664}"/>
              </a:ext>
            </a:extLst>
          </p:cNvPr>
          <p:cNvSpPr txBox="1"/>
          <p:nvPr/>
        </p:nvSpPr>
        <p:spPr>
          <a:xfrm>
            <a:off x="2751773" y="230188"/>
            <a:ext cx="6189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ГИРЛЯНДЫ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07B42-6A48-48F3-A5B4-A3EC9FFD01CE}"/>
              </a:ext>
            </a:extLst>
          </p:cNvPr>
          <p:cNvSpPr txBox="1"/>
          <p:nvPr/>
        </p:nvSpPr>
        <p:spPr>
          <a:xfrm>
            <a:off x="283845" y="1521341"/>
            <a:ext cx="11624310" cy="267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 использованием гирлянды, необходимо проверить                             ее исправность (наличие всех лампочек, провода и патроны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должны иметь повреждения);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Нельзя тянуть и дергать гирлянду вешая или снимая ее;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 обязательно обесточить гирлянду покидая дом или укладываясь спать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284">
        <p14:doors dir="vert"/>
      </p:transition>
    </mc:Choice>
    <mc:Fallback xmlns="">
      <p:transition spd="slow" advTm="11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02497-8B09-491C-B2F9-41E62650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E48A5-8F3F-4DBF-A51A-BA330809D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D78E5-5BD4-4DA9-8477-5E804AAFA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943F2-3670-4C52-8220-D8DE257F9311}"/>
              </a:ext>
            </a:extLst>
          </p:cNvPr>
          <p:cNvSpPr txBox="1"/>
          <p:nvPr/>
        </p:nvSpPr>
        <p:spPr>
          <a:xfrm>
            <a:off x="1205865" y="296316"/>
            <a:ext cx="9780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ФЕЙЕРВЕРКИ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САЛЮТЫ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ХЛОПУШКИ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388D8-7F1A-420D-A38A-82D314E786D3}"/>
              </a:ext>
            </a:extLst>
          </p:cNvPr>
          <p:cNvSpPr txBox="1"/>
          <p:nvPr/>
        </p:nvSpPr>
        <p:spPr>
          <a:xfrm>
            <a:off x="466725" y="1225457"/>
            <a:ext cx="11258549" cy="346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за Новый год без яркого фейерверка? </a:t>
            </a:r>
          </a:p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Однако в последнее время медики и пожарные бьют тревогу: слишком часто любители огненных забав начинают новый год                         на больничной койке. Выбитые глаза, оторванные пальцы, тяжелые ожоги... </a:t>
            </a:r>
          </a:p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Любые пиротехнические изделия представляют большую опасность. Пожары от неправильного их применения уносят жизни сотен и сотен людей, уничтожают личное имущество.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53">
        <p14:prism isContent="1" isInverted="1"/>
      </p:transition>
    </mc:Choice>
    <mc:Fallback xmlns="">
      <p:transition spd="slow" advTm="7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D4E07-3F2E-452F-9D96-DF52A47A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F5B11-E74E-46C4-B885-51612BEF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365125"/>
            <a:ext cx="115214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+mn-lt"/>
              </a:rPr>
              <a:t>ПРИ ПРИМЕНЕНИИ ПИРОТЕХНИЧЕСКИХ ИЗДЕЛИЙ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НЕЛЬЗЯ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: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632C4E2-0E2A-4768-A430-F7A758A50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3031"/>
            <a:ext cx="11353800" cy="3954780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пиротехнические изделия лицам моложе 18 лет                             без присутствия взрослых;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пиротехнические изделия при ветре более 5 м/с;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подходить к пиротехническому изделию близко, пока оно не сгорит полностью;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пиротехнику с истекшим сроком годности;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приобретать пиротехнические изделия вне специализированных магазинов;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пиротехнические изделия в помещении, на крышах, балконах (исключение: бенгальские огни, тортовые свечи, хлопушки);</a:t>
            </a: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2042">
        <p14:pan dir="u"/>
      </p:transition>
    </mc:Choice>
    <mc:Fallback xmlns="">
      <p:transition spd="slow" advTm="22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FAD8E-0901-4C20-B41A-3A0301291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8AE23A-9FEF-4C55-BFCF-F49ED0DB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Важно соблюдать 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</a:rPr>
              <a:t>7 обязательных правил: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76AC67-A16F-4EE7-8ED1-32E28D246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380" y="1221966"/>
            <a:ext cx="6743700" cy="353291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</a:t>
            </a: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Запускать фейерверки можно не ближе, чем в 150 метрах от жилых домов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и иных построек.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На площадке не должно быть деревьев, линий электропередач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и иных преград, которые могут помешать залпам.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Зрителям не разрешается подходить к фейерверку ближе минимально безопасного расстояния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которое зависит от класса пиротехники.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На площадке рядом с пиротехникой запрещается курить и разводить огонь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а под рукой всегда нужно иметь огнетушитель (например, его можно взять из машины).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Нельзя использовать пиротехнику в дождь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а также при постоянном или порывистом ветре.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Запрещается оставлять пиротехнику без присмотра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После завершения праздничного салюта территорию нужно очистить от отработанной пиротехники и любых элементов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которые могут представлять опасность.</a:t>
            </a:r>
            <a:b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</a:b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E6DA1E-BD9C-44EB-A7FE-C43ECC70E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030" y="1337310"/>
            <a:ext cx="5806440" cy="5238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75186"/>
      </p:ext>
    </p:extLst>
  </p:cSld>
  <p:clrMapOvr>
    <a:masterClrMapping/>
  </p:clrMapOvr>
  <p:transition spd="slow" advTm="209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5040E-3059-4502-81D4-F0A4A427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FD469-DC21-4C58-9B92-F1CFBBDF6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F1FB48-454C-420A-9F4A-3E32F9580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680" y="108001"/>
            <a:ext cx="12192000" cy="6749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71ED7D-0D5B-41A4-90FC-621312110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71" y="54000"/>
            <a:ext cx="8047417" cy="1457070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6461ECA7-7853-4594-BFED-455347C80590}"/>
              </a:ext>
            </a:extLst>
          </p:cNvPr>
          <p:cNvSpPr txBox="1">
            <a:spLocks/>
          </p:cNvSpPr>
          <p:nvPr/>
        </p:nvSpPr>
        <p:spPr>
          <a:xfrm>
            <a:off x="106680" y="1343818"/>
            <a:ext cx="7494270" cy="2646326"/>
          </a:xfrm>
          <a:prstGeom prst="rect">
            <a:avLst/>
          </a:prstGeom>
          <a:effectLst>
            <a:glow rad="127000">
              <a:schemeClr val="accent6"/>
            </a:glo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Большинство несчастных </a:t>
            </a:r>
            <a:r>
              <a:rPr lang="ru-RU" sz="3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случаев и пожаров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происходит из-за безответственного отношения. </a:t>
            </a:r>
          </a:p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Берегите себя, здоровье и жизнь своих близких!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EDBA9-9C7A-47E2-ADE0-D535CED9A0A5}"/>
              </a:ext>
            </a:extLst>
          </p:cNvPr>
          <p:cNvSpPr txBox="1"/>
          <p:nvPr/>
        </p:nvSpPr>
        <p:spPr>
          <a:xfrm>
            <a:off x="106680" y="3581401"/>
            <a:ext cx="62636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200" b="1" i="1" dirty="0">
                <a:solidFill>
                  <a:srgbClr val="FF33CC"/>
                </a:solidFill>
                <a:latin typeface="PT Sans" panose="020B0604020202020204" pitchFamily="34" charset="-52"/>
              </a:rPr>
              <a:t>Напоминаем, что в случае возникновения пожара можно позвонить по мобильному телефону –</a:t>
            </a:r>
            <a:r>
              <a:rPr lang="ru-RU" sz="3200" dirty="0">
                <a:solidFill>
                  <a:srgbClr val="FF33CC"/>
                </a:solidFill>
                <a:latin typeface="PT Sans" panose="020B0604020202020204" pitchFamily="34" charset="-52"/>
              </a:rPr>
              <a:t> </a:t>
            </a:r>
          </a:p>
          <a:p>
            <a:pPr marL="0" indent="457200" algn="ctr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101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или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112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" name="AUD-20190208-WA0015">
            <a:hlinkClick r:id="" action="ppaction://media"/>
            <a:extLst>
              <a:ext uri="{FF2B5EF4-FFF2-40B4-BE49-F238E27FC236}">
                <a16:creationId xmlns:a16="http://schemas.microsoft.com/office/drawing/2014/main" id="{97EFBEAA-94D7-4662-9FBA-F10A5F4CF1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66260" y="6018369"/>
            <a:ext cx="435770" cy="435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82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124">
        <p:blinds dir="vert"/>
      </p:transition>
    </mc:Choice>
    <mc:Fallback xmlns="">
      <p:transition spd="slow" advTm="201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7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</p:bldLst>
  </p:timing>
  <p:extLst>
    <p:ext uri="{E180D4A7-C9FB-4DFB-919C-405C955672EB}">
      <p14:showEvtLst xmlns:p14="http://schemas.microsoft.com/office/powerpoint/2010/main">
        <p14:playEvt time="1" objId="9"/>
        <p14:stopEvt time="20124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34399-4EF8-48CC-BA9D-E43BFDA0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84162-2960-4DAD-99FB-51896239A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3A892-147E-4AD6-B60D-91FC632AC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53"/>
          <a:stretch/>
        </p:blipFill>
        <p:spPr>
          <a:xfrm>
            <a:off x="0" y="-115316"/>
            <a:ext cx="12192000" cy="6973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E27D5A-34B2-4E6B-9693-67E42919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640" y="365125"/>
            <a:ext cx="14645640" cy="5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9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134">
        <p15:prstTrans prst="curtains"/>
      </p:transition>
    </mc:Choice>
    <mc:Fallback xmlns="">
      <p:transition spd="slow" advTm="213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2.9|2.7|2.8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.6|2.1|2.1|1.9|1.7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253</Words>
  <Application>Microsoft Office PowerPoint</Application>
  <PresentationFormat>Широкоэкранный</PresentationFormat>
  <Paragraphs>35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PT Sans</vt:lpstr>
      <vt:lpstr>Times New Roman</vt:lpstr>
      <vt:lpstr>Verdana</vt:lpstr>
      <vt:lpstr>Wingdings</vt:lpstr>
      <vt:lpstr>Тема Office</vt:lpstr>
      <vt:lpstr>Презентация PowerPoint</vt:lpstr>
      <vt:lpstr>ГЛАВНОЕ</vt:lpstr>
      <vt:lpstr>Презентация PowerPoint</vt:lpstr>
      <vt:lpstr>Презентация PowerPoint</vt:lpstr>
      <vt:lpstr>Презентация PowerPoint</vt:lpstr>
      <vt:lpstr>ПРИ ПРИМЕНЕНИИ ПИРОТЕХНИЧЕСКИХ ИЗДЕЛИЙ НЕЛЬЗЯ:</vt:lpstr>
      <vt:lpstr>Важно соблюдать  7 обязательных правил: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Елена Ивановна</cp:lastModifiedBy>
  <cp:revision>11</cp:revision>
  <dcterms:created xsi:type="dcterms:W3CDTF">2021-12-14T04:17:51Z</dcterms:created>
  <dcterms:modified xsi:type="dcterms:W3CDTF">2023-12-27T06:26:54Z</dcterms:modified>
</cp:coreProperties>
</file>