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830" r:id="rId2"/>
    <p:sldId id="831" r:id="rId3"/>
    <p:sldId id="841" r:id="rId4"/>
    <p:sldId id="846" r:id="rId5"/>
    <p:sldId id="847" r:id="rId6"/>
    <p:sldId id="853" r:id="rId7"/>
    <p:sldId id="854" r:id="rId8"/>
    <p:sldId id="855" r:id="rId9"/>
    <p:sldId id="845" r:id="rId10"/>
    <p:sldId id="849" r:id="rId11"/>
    <p:sldId id="852" r:id="rId12"/>
    <p:sldId id="313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E0FE"/>
    <a:srgbClr val="ADD1FD"/>
    <a:srgbClr val="A3B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r>
            <a:rPr lang="ru-RU" sz="1200" b="1" dirty="0">
              <a:solidFill>
                <a:schemeClr val="bg1"/>
              </a:solidFill>
            </a:rPr>
            <a:t>Федеральный </a:t>
          </a:r>
        </a:p>
        <a:p>
          <a:r>
            <a:rPr lang="ru-RU" sz="1200" b="1" dirty="0">
              <a:solidFill>
                <a:schemeClr val="bg1"/>
              </a:solidFill>
            </a:rPr>
            <a:t>уровень</a:t>
          </a:r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200" b="1" dirty="0"/>
            <a:t>Уровень ОО</a:t>
          </a:r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1216" custLinFactNeighborY="3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FF0E82-3394-47EC-A90D-6398402ADFA4}" type="presOf" srcId="{CBB2EDB4-08BF-49DB-9282-C363CE23E3D0}" destId="{7099C5AD-A666-455F-9144-31509FAE35FB}" srcOrd="0" destOrd="0" presId="urn:microsoft.com/office/officeart/2005/8/layout/pyramid1"/>
    <dgm:cxn modelId="{870E3DD1-5357-4116-92E3-7CCC8C737058}" type="presOf" srcId="{F014B99B-BC0F-4D51-AA35-03139CBC5BDF}" destId="{47753778-DDCD-4F66-8671-0963E55AC1AB}" srcOrd="0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64ED35C5-C978-40E4-82A2-88691CEB3BFA}" type="presOf" srcId="{CBB2EDB4-08BF-49DB-9282-C363CE23E3D0}" destId="{8064A9E2-4365-4891-A563-4210D9FE6047}" srcOrd="1" destOrd="0" presId="urn:microsoft.com/office/officeart/2005/8/layout/pyramid1"/>
    <dgm:cxn modelId="{227C1DA3-64A6-4842-A3EB-AE48B0DEB58A}" type="presOf" srcId="{F014B99B-BC0F-4D51-AA35-03139CBC5BDF}" destId="{158BBE6D-1C8E-4142-827F-B1B32D20364B}" srcOrd="1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DBB6640B-9D15-4A03-ABAF-F0CBC04FF355}" type="presOf" srcId="{C055D918-0D48-44D3-9287-CAE1B93EB64A}" destId="{8C222443-D6D5-437E-8A06-7845FF64044F}" srcOrd="0" destOrd="0" presId="urn:microsoft.com/office/officeart/2005/8/layout/pyramid1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B5CBF4D4-6145-44BB-A471-A0380D4B4320}" type="presOf" srcId="{8380A261-4409-4C6B-8A07-0D64C5422F6D}" destId="{EB789FCB-B92C-4A52-BB06-4A95FA62001B}" srcOrd="1" destOrd="0" presId="urn:microsoft.com/office/officeart/2005/8/layout/pyramid1"/>
    <dgm:cxn modelId="{284C9663-BAC3-462A-972A-84ABB9B436DA}" type="presOf" srcId="{8380A261-4409-4C6B-8A07-0D64C5422F6D}" destId="{3405B94A-B110-4EB0-B99D-680A85764021}" srcOrd="0" destOrd="0" presId="urn:microsoft.com/office/officeart/2005/8/layout/pyramid1"/>
    <dgm:cxn modelId="{54789CDB-51B7-4269-94D9-D10A534E3066}" type="presParOf" srcId="{8C222443-D6D5-437E-8A06-7845FF64044F}" destId="{8E592AC7-B094-488F-86DE-8B46AA43A5F7}" srcOrd="0" destOrd="0" presId="urn:microsoft.com/office/officeart/2005/8/layout/pyramid1"/>
    <dgm:cxn modelId="{89602414-78A0-4A1D-B597-840B952E0A77}" type="presParOf" srcId="{8E592AC7-B094-488F-86DE-8B46AA43A5F7}" destId="{47753778-DDCD-4F66-8671-0963E55AC1AB}" srcOrd="0" destOrd="0" presId="urn:microsoft.com/office/officeart/2005/8/layout/pyramid1"/>
    <dgm:cxn modelId="{3C71F4F9-753C-47A9-B384-4AAC0B04E49F}" type="presParOf" srcId="{8E592AC7-B094-488F-86DE-8B46AA43A5F7}" destId="{158BBE6D-1C8E-4142-827F-B1B32D20364B}" srcOrd="1" destOrd="0" presId="urn:microsoft.com/office/officeart/2005/8/layout/pyramid1"/>
    <dgm:cxn modelId="{17DFF962-2D25-4412-810E-74F80A047FC5}" type="presParOf" srcId="{8C222443-D6D5-437E-8A06-7845FF64044F}" destId="{08609C55-E487-4600-AFD0-8994D3888F22}" srcOrd="1" destOrd="0" presId="urn:microsoft.com/office/officeart/2005/8/layout/pyramid1"/>
    <dgm:cxn modelId="{346D1222-945E-4D9D-A9D8-A0E28B21520E}" type="presParOf" srcId="{08609C55-E487-4600-AFD0-8994D3888F22}" destId="{7099C5AD-A666-455F-9144-31509FAE35FB}" srcOrd="0" destOrd="0" presId="urn:microsoft.com/office/officeart/2005/8/layout/pyramid1"/>
    <dgm:cxn modelId="{E8B61F3E-8A83-4158-9D83-25DBD397BEB1}" type="presParOf" srcId="{08609C55-E487-4600-AFD0-8994D3888F22}" destId="{8064A9E2-4365-4891-A563-4210D9FE6047}" srcOrd="1" destOrd="0" presId="urn:microsoft.com/office/officeart/2005/8/layout/pyramid1"/>
    <dgm:cxn modelId="{287643FB-CF5D-4E72-B2EB-FE7A4E74133B}" type="presParOf" srcId="{8C222443-D6D5-437E-8A06-7845FF64044F}" destId="{4E66420A-6794-4210-A8DC-A681DFE94B26}" srcOrd="2" destOrd="0" presId="urn:microsoft.com/office/officeart/2005/8/layout/pyramid1"/>
    <dgm:cxn modelId="{4B5608E2-7C91-4CBE-A788-FD761835B6D0}" type="presParOf" srcId="{4E66420A-6794-4210-A8DC-A681DFE94B26}" destId="{3405B94A-B110-4EB0-B99D-680A85764021}" srcOrd="0" destOrd="0" presId="urn:microsoft.com/office/officeart/2005/8/layout/pyramid1"/>
    <dgm:cxn modelId="{6C4566F9-AC3C-4D04-8E12-835C9FC89419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500197" y="0"/>
          <a:ext cx="1500197" cy="1729979"/>
        </a:xfrm>
        <a:prstGeom prst="trapezoid">
          <a:avLst>
            <a:gd name="adj" fmla="val 5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Федеральный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уровень</a:t>
          </a:r>
        </a:p>
      </dsp:txBody>
      <dsp:txXfrm>
        <a:off x="1500197" y="0"/>
        <a:ext cx="1500197" cy="1729979"/>
      </dsp:txXfrm>
    </dsp:sp>
    <dsp:sp modelId="{7099C5AD-A666-455F-9144-31509FAE35FB}">
      <dsp:nvSpPr>
        <dsp:cNvPr id="0" name=""/>
        <dsp:cNvSpPr/>
      </dsp:nvSpPr>
      <dsp:spPr>
        <a:xfrm>
          <a:off x="744728" y="1746742"/>
          <a:ext cx="3000395" cy="1729979"/>
        </a:xfrm>
        <a:prstGeom prst="trapezoid">
          <a:avLst>
            <a:gd name="adj" fmla="val 43359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Региональный уровень</a:t>
          </a:r>
        </a:p>
      </dsp:txBody>
      <dsp:txXfrm>
        <a:off x="1269797" y="1746742"/>
        <a:ext cx="1950256" cy="1729979"/>
      </dsp:txXfrm>
    </dsp:sp>
    <dsp:sp modelId="{3405B94A-B110-4EB0-B99D-680A85764021}">
      <dsp:nvSpPr>
        <dsp:cNvPr id="0" name=""/>
        <dsp:cNvSpPr/>
      </dsp:nvSpPr>
      <dsp:spPr>
        <a:xfrm>
          <a:off x="0" y="3459958"/>
          <a:ext cx="4500593" cy="1729979"/>
        </a:xfrm>
        <a:prstGeom prst="trapezoid">
          <a:avLst>
            <a:gd name="adj" fmla="val 43359"/>
          </a:avLst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Уровень ОО</a:t>
          </a:r>
        </a:p>
      </dsp:txBody>
      <dsp:txXfrm>
        <a:off x="787603" y="3459958"/>
        <a:ext cx="2925385" cy="1729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24.10.2023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Челябинска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</a:t>
            </a:fld>
            <a:endParaRPr lang="ru-RU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690F5C-004C-42B9-B72F-B786C782DD2F}"/>
              </a:ext>
            </a:extLst>
          </p:cNvPr>
          <p:cNvSpPr txBox="1"/>
          <p:nvPr/>
        </p:nvSpPr>
        <p:spPr>
          <a:xfrm>
            <a:off x="899592" y="692696"/>
            <a:ext cx="762401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делам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ED1909E-D425-4815-B6E0-8863093AA9F6}"/>
              </a:ext>
            </a:extLst>
          </p:cNvPr>
          <p:cNvSpPr txBox="1"/>
          <p:nvPr/>
        </p:nvSpPr>
        <p:spPr>
          <a:xfrm>
            <a:off x="611560" y="1844824"/>
            <a:ext cx="7624018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Т</a:t>
            </a:r>
            <a:r>
              <a:rPr lang="ru-RU" sz="2800" dirty="0" err="1" smtClean="0">
                <a:solidFill>
                  <a:srgbClr val="002060"/>
                </a:solidFill>
              </a:rPr>
              <a:t>иражировани</a:t>
            </a:r>
            <a:r>
              <a:rPr lang="en-US" sz="2800" dirty="0" smtClean="0">
                <a:solidFill>
                  <a:srgbClr val="002060"/>
                </a:solidFill>
              </a:rPr>
              <a:t>е</a:t>
            </a:r>
            <a:r>
              <a:rPr lang="ru-RU" sz="2800" dirty="0" smtClean="0">
                <a:solidFill>
                  <a:srgbClr val="002060"/>
                </a:solidFill>
              </a:rPr>
              <a:t>  проекта МБОУ «СОШ № 42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г. Челябинска» по теме: </a:t>
            </a:r>
            <a:r>
              <a:rPr lang="en-US" sz="2800" dirty="0" smtClean="0">
                <a:solidFill>
                  <a:srgbClr val="002060"/>
                </a:solidFill>
              </a:rPr>
              <a:t>“</a:t>
            </a:r>
            <a:r>
              <a:rPr lang="ru-RU" sz="2800" dirty="0" smtClean="0">
                <a:solidFill>
                  <a:srgbClr val="002060"/>
                </a:solidFill>
              </a:rPr>
              <a:t>Оптимизация процесса построения маршрута индивидуального развития обучающихся 8-11 классов по профессиональной ориентации школьников</a:t>
            </a:r>
            <a:r>
              <a:rPr lang="en-US" sz="2800" dirty="0" smtClean="0">
                <a:solidFill>
                  <a:srgbClr val="002060"/>
                </a:solidFill>
              </a:rPr>
              <a:t>“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6C5848D-E353-4493-B4C3-0DA0BB73400D}"/>
              </a:ext>
            </a:extLst>
          </p:cNvPr>
          <p:cNvSpPr txBox="1"/>
          <p:nvPr/>
        </p:nvSpPr>
        <p:spPr>
          <a:xfrm>
            <a:off x="2393467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ED1909E-D425-4815-B6E0-8863093AA9F6}"/>
              </a:ext>
            </a:extLst>
          </p:cNvPr>
          <p:cNvSpPr txBox="1"/>
          <p:nvPr/>
        </p:nvSpPr>
        <p:spPr>
          <a:xfrm>
            <a:off x="899592" y="4869160"/>
            <a:ext cx="76240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МАОУ «Лицей № 67 г. Челябинска»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4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10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4" name="Рисунок 23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2ED9E91D-C7A3-417B-8447-C9745605A7DA}"/>
              </a:ext>
            </a:extLst>
          </p:cNvPr>
          <p:cNvSpPr/>
          <p:nvPr/>
        </p:nvSpPr>
        <p:spPr>
          <a:xfrm>
            <a:off x="654444" y="1519071"/>
            <a:ext cx="3998560" cy="25935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7E098DF-3089-4F1F-8A1D-75A1407185D3}"/>
              </a:ext>
            </a:extLst>
          </p:cNvPr>
          <p:cNvSpPr/>
          <p:nvPr/>
        </p:nvSpPr>
        <p:spPr>
          <a:xfrm>
            <a:off x="4824571" y="1519072"/>
            <a:ext cx="3951083" cy="26079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6C35B742-BC40-4565-B4B2-29D3173AEB69}"/>
              </a:ext>
            </a:extLst>
          </p:cNvPr>
          <p:cNvSpPr/>
          <p:nvPr/>
        </p:nvSpPr>
        <p:spPr>
          <a:xfrm>
            <a:off x="2543678" y="4272930"/>
            <a:ext cx="3709865" cy="25370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xmlns="" id="{57FDE22F-8DC2-4596-831C-F85C6A7E521F}"/>
              </a:ext>
            </a:extLst>
          </p:cNvPr>
          <p:cNvSpPr txBox="1">
            <a:spLocks/>
          </p:cNvSpPr>
          <p:nvPr/>
        </p:nvSpPr>
        <p:spPr>
          <a:xfrm>
            <a:off x="1571570" y="2224757"/>
            <a:ext cx="194421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EB47E8FE-4A20-4883-B30B-C5AB45F41B91}"/>
              </a:ext>
            </a:extLst>
          </p:cNvPr>
          <p:cNvSpPr/>
          <p:nvPr/>
        </p:nvSpPr>
        <p:spPr>
          <a:xfrm>
            <a:off x="3395137" y="4272296"/>
            <a:ext cx="2065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ФОТО </a:t>
            </a:r>
            <a:r>
              <a:rPr lang="ru-RU" dirty="0" err="1">
                <a:solidFill>
                  <a:srgbClr val="FF0000"/>
                </a:solidFill>
              </a:rPr>
              <a:t>Обея</a:t>
            </a:r>
            <a:r>
              <a:rPr lang="ru-RU" dirty="0">
                <a:solidFill>
                  <a:srgbClr val="FF0000"/>
                </a:solidFill>
              </a:rPr>
              <a:t> (стенд)</a:t>
            </a: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xmlns="" id="{7808A9F0-B84D-443A-824D-519B8F07DC2C}"/>
              </a:ext>
            </a:extLst>
          </p:cNvPr>
          <p:cNvSpPr txBox="1">
            <a:spLocks/>
          </p:cNvSpPr>
          <p:nvPr/>
        </p:nvSpPr>
        <p:spPr>
          <a:xfrm>
            <a:off x="5581092" y="2130735"/>
            <a:ext cx="194421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7" y="1557047"/>
            <a:ext cx="1216697" cy="216301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96" y="1834574"/>
            <a:ext cx="1216697" cy="216301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687" y="1688014"/>
            <a:ext cx="1236169" cy="219763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C4E0546-9AC4-48DE-A6B6-7D5D2A91776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37958" y="1788716"/>
            <a:ext cx="3313192" cy="2068643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07C11CA5-1A11-435A-907F-3F8DD658125F}"/>
              </a:ext>
            </a:extLst>
          </p:cNvPr>
          <p:cNvSpPr/>
          <p:nvPr/>
        </p:nvSpPr>
        <p:spPr>
          <a:xfrm>
            <a:off x="843844" y="755718"/>
            <a:ext cx="37598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ФОТО</a:t>
            </a:r>
          </a:p>
          <a:p>
            <a:pPr algn="ctr"/>
            <a:r>
              <a:rPr lang="ru-RU" sz="1400" dirty="0">
                <a:solidFill>
                  <a:srgbClr val="FF0000"/>
                </a:solidFill>
              </a:rPr>
              <a:t>Работа над картой текущего или целевого  состояния («ручной» вариант)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749" r="17313" b="2002"/>
          <a:stretch/>
        </p:blipFill>
        <p:spPr>
          <a:xfrm>
            <a:off x="2705202" y="4691868"/>
            <a:ext cx="3383161" cy="1958421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07C11CA5-1A11-435A-907F-3F8DD658125F}"/>
              </a:ext>
            </a:extLst>
          </p:cNvPr>
          <p:cNvSpPr/>
          <p:nvPr/>
        </p:nvSpPr>
        <p:spPr>
          <a:xfrm>
            <a:off x="4920202" y="911331"/>
            <a:ext cx="37598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ФОТО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Маршрут индивидуального развития ребенка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35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11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4" name="Рисунок 23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Фото с профессиональных проб</a:t>
            </a:r>
            <a:endParaRPr lang="ru-RU" dirty="0"/>
          </a:p>
        </p:txBody>
      </p:sp>
      <p:pic>
        <p:nvPicPr>
          <p:cNvPr id="5124" name="Picture 4" descr="photo_2023-10-16_11-01-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34" y="1556792"/>
            <a:ext cx="2294695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hoto_2023-10-16_11-01-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68637"/>
            <a:ext cx="2277357" cy="1715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hoto_2023-10-16_10-56-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948" y="1550890"/>
            <a:ext cx="2294695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photo_2023-10-11_15-48-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023" y="2381693"/>
            <a:ext cx="205222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935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1CAD2D00-2E32-44F1-9195-0482C5AE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331640" y="1628800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https://chel67.ru/lean_technologies_67/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148"/>
            <a:ext cx="576908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80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84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94929"/>
            <a:ext cx="8291264" cy="5963071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548680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арта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тиражируемого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94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683568" y="788578"/>
            <a:ext cx="78488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Приказ по тиражированию проекта</a:t>
            </a:r>
            <a:endParaRPr lang="ru-RU" sz="24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l="36576" t="16542" r="34786" b="7090"/>
          <a:stretch>
            <a:fillRect/>
          </a:stretch>
        </p:blipFill>
        <p:spPr bwMode="auto">
          <a:xfrm>
            <a:off x="1475656" y="1340768"/>
            <a:ext cx="2952328" cy="442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36576" t="21315" r="34786" b="3908"/>
          <a:stretch>
            <a:fillRect/>
          </a:stretch>
        </p:blipFill>
        <p:spPr bwMode="auto">
          <a:xfrm>
            <a:off x="4572000" y="1340768"/>
            <a:ext cx="3096344" cy="45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4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123844" y="959978"/>
          <a:ext cx="4500593" cy="518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503087" y="1319457"/>
            <a:ext cx="4488513" cy="1276209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58521" y="2731371"/>
            <a:ext cx="4533079" cy="1551031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16933" y="4484167"/>
            <a:ext cx="4519563" cy="1526909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1. Неопределенность выпускников в выборе своей будущей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Снижение мотивации и осознанности обучающихся.</a:t>
            </a:r>
          </a:p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3.Снижение качества образовательных результатов школьников.</a:t>
            </a:r>
          </a:p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4.Нехватка кадровых и временных ресурсов ОО для построения МИР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обучающегося.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но 1 60"/>
          <p:cNvSpPr/>
          <p:nvPr/>
        </p:nvSpPr>
        <p:spPr>
          <a:xfrm>
            <a:off x="1000100" y="5506251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3" name="Пятно 1 60"/>
          <p:cNvSpPr/>
          <p:nvPr/>
        </p:nvSpPr>
        <p:spPr>
          <a:xfrm>
            <a:off x="1812206" y="550625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4" name="Пятно 1 60"/>
          <p:cNvSpPr/>
          <p:nvPr/>
        </p:nvSpPr>
        <p:spPr>
          <a:xfrm>
            <a:off x="2707062" y="5543559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2552604" y="725931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Пирамида  проблем</a:t>
            </a:r>
          </a:p>
        </p:txBody>
      </p:sp>
      <p:sp>
        <p:nvSpPr>
          <p:cNvPr id="20" name="Пятно 1 60"/>
          <p:cNvSpPr/>
          <p:nvPr/>
        </p:nvSpPr>
        <p:spPr>
          <a:xfrm>
            <a:off x="1280975" y="479715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21" name="Пятно 1 60"/>
          <p:cNvSpPr/>
          <p:nvPr/>
        </p:nvSpPr>
        <p:spPr>
          <a:xfrm>
            <a:off x="2707062" y="4836305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4" name="Рисунок 23" descr="gerd_mal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9935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/>
          </p:nvPr>
        </p:nvGraphicFramePr>
        <p:xfrm>
          <a:off x="306735" y="1067117"/>
          <a:ext cx="8751189" cy="5302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9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840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68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14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010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Коренная причина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решения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Экономия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времени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447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Неопределенность выпускников в выборе своей будущей профессии</a:t>
                      </a:r>
                      <a:endParaRPr lang="ru-RU" alt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информации 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возможностях и понимания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 обучающихся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своего профессионального потенциала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потребностях рынка труда региона</a:t>
                      </a: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профессиональных</a:t>
                      </a:r>
                      <a:r>
                        <a:rPr lang="ru-RU" sz="1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предпочтений обучающихся ОО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недели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8382"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Снижение мотивации и осознанности обучающихся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Построение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МИР, 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избыточной образовательной среды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недели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профессионального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самоопределения обучающихся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выбор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приоритетных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СУЗов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ВУЗов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ru-RU" sz="1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7425961"/>
                  </a:ext>
                </a:extLst>
              </a:tr>
              <a:tr h="1370653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Снижение качества образовательных результатов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обучающихся</a:t>
                      </a: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3683714"/>
                  </a:ext>
                </a:extLst>
              </a:tr>
              <a:tr h="142341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alt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Нехватка кадровых и временных ресурсов ОО для построения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МИР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обучающегося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службы сопровождения в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ОО по вопросам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профессионального самоопределения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профессиональной ориентации обучающихся</a:t>
                      </a: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в ОО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тьюторской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службы</a:t>
                      </a:r>
                    </a:p>
                  </a:txBody>
                  <a:tcPr marL="91438" marR="91438" marT="45739" marB="45739"/>
                </a:tc>
                <a:tc vMerge="1">
                  <a:txBody>
                    <a:bodyPr/>
                    <a:lstStyle/>
                    <a:p>
                      <a:pPr algn="just"/>
                      <a:endParaRPr lang="ru-RU" sz="1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16216" y="6309320"/>
            <a:ext cx="2133600" cy="365125"/>
          </a:xfrm>
        </p:spPr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61566" y="605452"/>
            <a:ext cx="4870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Анализ проблем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22" y="41269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52803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29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6</a:t>
            </a:fld>
            <a:endParaRPr lang="ru-RU" sz="140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59" y="621368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5"/>
          <p:cNvSpPr>
            <a:spLocks noChangeArrowheads="1"/>
          </p:cNvSpPr>
          <p:nvPr/>
        </p:nvSpPr>
        <p:spPr bwMode="auto">
          <a:xfrm>
            <a:off x="1494851" y="1030155"/>
            <a:ext cx="6311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87256"/>
            <a:ext cx="8352928" cy="5189937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gerd_mal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652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7</a:t>
            </a:fld>
            <a:endParaRPr lang="ru-RU" sz="140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/>
          <a:srcRect l="23434" t="24408" r="37351" b="11609"/>
          <a:stretch/>
        </p:blipFill>
        <p:spPr>
          <a:xfrm>
            <a:off x="843844" y="795189"/>
            <a:ext cx="7688596" cy="5926286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gerd_mal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24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Содержимое 4"/>
          <p:cNvSpPr>
            <a:spLocks noGrp="1"/>
          </p:cNvSpPr>
          <p:nvPr>
            <p:ph idx="1"/>
          </p:nvPr>
        </p:nvSpPr>
        <p:spPr>
          <a:xfrm>
            <a:off x="431534" y="1206163"/>
            <a:ext cx="8229600" cy="461665"/>
          </a:xfrm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sz="2400" b="1" dirty="0">
                <a:solidFill>
                  <a:srgbClr val="00B0F0"/>
                </a:solidFill>
              </a:rPr>
              <a:t>Время протекания процесса:</a:t>
            </a:r>
            <a:r>
              <a:rPr lang="en-US" altLang="ru-RU" sz="2400" b="1" dirty="0">
                <a:solidFill>
                  <a:srgbClr val="00B0F0"/>
                </a:solidFill>
                <a:latin typeface="Franklin Gothic Book" pitchFamily="34" charset="0"/>
              </a:rPr>
              <a:t> </a:t>
            </a:r>
            <a:endParaRPr lang="ru-RU" altLang="ru-RU" sz="2400" b="1" dirty="0">
              <a:solidFill>
                <a:srgbClr val="00B0F0"/>
              </a:solidFill>
            </a:endParaRPr>
          </a:p>
        </p:txBody>
      </p:sp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73995617-6FF0-4B41-9B11-82E5C3F61D0B}" type="slidenum">
              <a:rPr lang="ru-RU" altLang="ru-RU" smtClean="0">
                <a:latin typeface="Arial" charset="0"/>
              </a:rPr>
              <a:pPr eaLnBrk="0" hangingPunct="0"/>
              <a:t>8</a:t>
            </a:fld>
            <a:endParaRPr lang="ru-RU" altLang="ru-RU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953" y="1550364"/>
            <a:ext cx="390238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, имеющих выстроенный маршрут индивидуального развития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профессионального самоопределения обучающихся итоговому выбору профессии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1550364"/>
            <a:ext cx="4354715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обучающихся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имеющих выстроенный маршрут индивидуального развития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165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профессионального самоопределения обучающихся итоговому выбору профессии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9" name="Прямоугольник 23"/>
          <p:cNvSpPr>
            <a:spLocks noChangeArrowheads="1"/>
          </p:cNvSpPr>
          <p:nvPr/>
        </p:nvSpPr>
        <p:spPr bwMode="auto">
          <a:xfrm>
            <a:off x="611560" y="4077072"/>
            <a:ext cx="7704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</a:rPr>
              <a:t>ЭКОНОМИЯ ВРЕМЕНИ или  других ресурсов:  </a:t>
            </a:r>
          </a:p>
          <a:p>
            <a:pPr algn="ctr"/>
            <a:r>
              <a:rPr lang="ru-RU" altLang="ru-RU" dirty="0" smtClean="0">
                <a:solidFill>
                  <a:srgbClr val="002060"/>
                </a:solidFill>
              </a:rPr>
              <a:t>Время, кадры: 4 недели</a:t>
            </a:r>
            <a:endParaRPr lang="ru-RU" altLang="ru-RU" dirty="0">
              <a:solidFill>
                <a:srgbClr val="00206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3534873" y="2953970"/>
            <a:ext cx="1501379" cy="317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182095" y="3984631"/>
            <a:ext cx="6429375" cy="1191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95536" y="4797152"/>
            <a:ext cx="820826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СНИЖЕНИЕ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ВРЕМЕННЫХ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ПОТЕРЬ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И КАДРОВЫХ ДЕФИЦИТОВ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ЗА СЧЕТ </a:t>
            </a:r>
            <a:endParaRPr lang="ru-RU" sz="160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в ОО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 обучающегося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56" y="630510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95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07704" y="548680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Чек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листы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624712"/>
            <a:ext cx="6048672" cy="3356231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03"/>
          <a:stretch/>
        </p:blipFill>
        <p:spPr bwMode="auto">
          <a:xfrm>
            <a:off x="1734393" y="3527191"/>
            <a:ext cx="7409607" cy="33308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341</Words>
  <Application>Microsoft Office PowerPoint</Application>
  <PresentationFormat>Экран (4:3)</PresentationFormat>
  <Paragraphs>100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think-cell Slide</vt:lpstr>
      <vt:lpstr>Администрация города Челябинска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Фото с профессиональных проб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iRU</cp:lastModifiedBy>
  <cp:revision>145</cp:revision>
  <cp:lastPrinted>2019-04-25T09:14:46Z</cp:lastPrinted>
  <dcterms:created xsi:type="dcterms:W3CDTF">2018-08-20T14:01:12Z</dcterms:created>
  <dcterms:modified xsi:type="dcterms:W3CDTF">2023-10-24T06:50:35Z</dcterms:modified>
</cp:coreProperties>
</file>