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6" r:id="rId4"/>
    <p:sldId id="265" r:id="rId5"/>
    <p:sldId id="259" r:id="rId6"/>
    <p:sldId id="267" r:id="rId7"/>
    <p:sldId id="271" r:id="rId8"/>
    <p:sldId id="272" r:id="rId9"/>
    <p:sldId id="268" r:id="rId10"/>
    <p:sldId id="264" r:id="rId11"/>
    <p:sldId id="260" r:id="rId12"/>
    <p:sldId id="270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1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FB7C-E788-47E1-B10E-04AB8DEA2523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D749-7361-456E-8B7B-8570B6AFA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21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022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196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99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10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54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659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9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19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99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37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616B-BCD4-47E0-9B96-2AF8401A8F3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05D9C-8494-4673-BC4C-0B99A7D1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58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pozdravka.com/photo/prazdniki/den_znanij/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381" y="3719826"/>
            <a:ext cx="9434945" cy="10577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latin typeface="Bookman Old Style" panose="02050604050505020204" pitchFamily="18" charset="0"/>
              </a:rPr>
              <a:t>Адаптационный период первоклассников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ÐÐ°ÑÑÐ¸Ð½ÐºÐ¸ Ð¿Ð¾ Ð·Ð°Ð¿ÑÐ¾ÑÑ Ð¿ÐµÑÐ²Ð¾ÐºÐ»Ð°ÑÑÐ½Ð¸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04" y="386076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06536" y="4920199"/>
            <a:ext cx="9144000" cy="1171842"/>
          </a:xfrm>
        </p:spPr>
        <p:txBody>
          <a:bodyPr/>
          <a:lstStyle/>
          <a:p>
            <a:pPr algn="r"/>
            <a:r>
              <a:rPr lang="ru-RU" dirty="0" smtClean="0">
                <a:latin typeface="Book Antiqua" pitchFamily="18" charset="0"/>
              </a:rPr>
              <a:t>Педагог-психолог высшей категории:</a:t>
            </a:r>
            <a:endParaRPr lang="ru-RU" dirty="0" smtClean="0">
              <a:latin typeface="Book Antiqua" pitchFamily="18" charset="0"/>
            </a:endParaRPr>
          </a:p>
          <a:p>
            <a:pPr algn="r"/>
            <a:r>
              <a:rPr lang="ru-RU" dirty="0" smtClean="0">
                <a:latin typeface="Book Antiqua" pitchFamily="18" charset="0"/>
              </a:rPr>
              <a:t>Краснопеева Анна Петровна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8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396" y="320265"/>
            <a:ext cx="6089857" cy="163483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Bookman Old Style" panose="02050604050505020204" pitchFamily="18" charset="0"/>
              </a:rPr>
              <a:t>помогите ребенку привыкнуть к новому режиму жизни, установить отношения со сверстниками и чувствовать себя уверенно</a:t>
            </a:r>
          </a:p>
          <a:p>
            <a:pPr algn="just"/>
            <a:endParaRPr lang="ru-RU" sz="2400" dirty="0" smtClean="0">
              <a:latin typeface="Bookman Old Style" panose="02050604050505020204" pitchFamily="18" charset="0"/>
            </a:endParaRPr>
          </a:p>
          <a:p>
            <a:pPr algn="just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1108" y="535436"/>
            <a:ext cx="459278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Bookman Old Style" panose="02050604050505020204" pitchFamily="18" charset="0"/>
              </a:rPr>
              <a:t>самое главное, что вы можете подарить своему ребенку, - это ваше внимание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2358" y="2252804"/>
            <a:ext cx="6096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Bookman Old Style" panose="02050604050505020204" pitchFamily="18" charset="0"/>
              </a:rPr>
              <a:t>ваше положительное отношение к школе и учителям упростит ребенку период адаптации</a:t>
            </a:r>
          </a:p>
        </p:txBody>
      </p:sp>
      <p:pic>
        <p:nvPicPr>
          <p:cNvPr id="8198" name="Picture 6" descr="ÐÐ°ÑÑÐ¸Ð½ÐºÐ¸ Ð¿Ð¾ Ð·Ð°Ð¿ÑÐ¾ÑÑ ÑÐ¾Ð´Ð¸ÑÐµÐ»Ð¸ Ð¸ Ð¿ÐµÑÐ²Ð¾ÐºÐ»Ð°ÑÑÐ½Ð¸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7" y="3600841"/>
            <a:ext cx="8630434" cy="3037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95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ÐÐ°ÑÑÐ¸Ð½ÐºÐ¸ Ð¿Ð¾ Ð·Ð°Ð¿ÑÐ¾ÑÑ Ð¿ÐµÑÐ²Ð¾ÐºÐ»Ð°ÑÑÐ½Ð¸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53" y="0"/>
            <a:ext cx="8555458" cy="594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226784"/>
            <a:ext cx="121920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 Antiqua" panose="02040602050305030304" pitchFamily="18" charset="0"/>
              </a:rPr>
              <a:t>        Поддержите в ребенке его </a:t>
            </a:r>
            <a:r>
              <a:rPr lang="ru-RU" sz="2000" dirty="0" smtClean="0">
                <a:latin typeface="Book Antiqua" panose="02040602050305030304" pitchFamily="18" charset="0"/>
              </a:rPr>
              <a:t>стремлении </a:t>
            </a:r>
            <a:r>
              <a:rPr lang="ru-RU" sz="2000" dirty="0" smtClean="0">
                <a:latin typeface="Book Antiqua" panose="02040602050305030304" pitchFamily="18" charset="0"/>
              </a:rPr>
              <a:t>стать школьником. Ваша искренняя заинтересованность в его школьных делах и заботах, серьезное отношение к его первым достижениям и возможным трудностям помогут первокласснику подтвердить значимость его нового положения и деятельности. С самого начала учения вселяйте в детей веру и оптимизм. Неудачи временны! То, что не получилось сегодня, получится завтра</a:t>
            </a:r>
            <a:r>
              <a:rPr lang="ru-RU" sz="2000" dirty="0">
                <a:latin typeface="Book Antiqua" panose="02040602050305030304" pitchFamily="18" charset="0"/>
              </a:rPr>
              <a:t>.</a:t>
            </a:r>
            <a:endParaRPr lang="ru-RU" sz="20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1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77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Рекомендуемая литература: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68779"/>
            <a:ext cx="10122725" cy="4548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Ануфриев А.Ф., Костромина С.Н. «Как преодолеть трудности в обучении детей»;</a:t>
            </a:r>
          </a:p>
          <a:p>
            <a:r>
              <a:rPr lang="ru-RU" sz="2400" dirty="0" err="1" smtClean="0">
                <a:latin typeface="Book Antiqua" pitchFamily="18" charset="0"/>
              </a:rPr>
              <a:t>Гиппенрейтер</a:t>
            </a:r>
            <a:r>
              <a:rPr lang="ru-RU" sz="2400" dirty="0" smtClean="0">
                <a:latin typeface="Book Antiqua" pitchFamily="18" charset="0"/>
              </a:rPr>
              <a:t> Ю. Б. «Общаться с ребенком. Как?»;</a:t>
            </a:r>
          </a:p>
          <a:p>
            <a:r>
              <a:rPr lang="ru-RU" sz="2400" dirty="0" err="1" smtClean="0">
                <a:latin typeface="Book Antiqua" pitchFamily="18" charset="0"/>
              </a:rPr>
              <a:t>Кволс</a:t>
            </a:r>
            <a:r>
              <a:rPr lang="ru-RU" sz="2400" dirty="0" smtClean="0">
                <a:latin typeface="Book Antiqua" pitchFamily="18" charset="0"/>
              </a:rPr>
              <a:t> К. «Воспитание без наказания»;</a:t>
            </a:r>
          </a:p>
          <a:p>
            <a:r>
              <a:rPr lang="ru-RU" sz="2400" dirty="0" smtClean="0">
                <a:latin typeface="Book Antiqua" pitchFamily="18" charset="0"/>
              </a:rPr>
              <a:t>Костяк Т.В. Психологическая адаптация первоклассников ;</a:t>
            </a:r>
          </a:p>
          <a:p>
            <a:r>
              <a:rPr lang="ru-RU" sz="2400" dirty="0" smtClean="0">
                <a:latin typeface="Book Antiqua" pitchFamily="18" charset="0"/>
              </a:rPr>
              <a:t>Соловьева Т.А. Первоклассник: адаптация в новой социальной среде ;</a:t>
            </a:r>
          </a:p>
          <a:p>
            <a:r>
              <a:rPr lang="ru-RU" sz="2400" dirty="0" smtClean="0">
                <a:latin typeface="Book Antiqua" pitchFamily="18" charset="0"/>
              </a:rPr>
              <a:t>Фабер А.«Как говорить с детьми, чтобы они </a:t>
            </a:r>
            <a:r>
              <a:rPr lang="ru-RU" dirty="0" smtClean="0"/>
              <a:t>учились».  </a:t>
            </a:r>
          </a:p>
          <a:p>
            <a:pPr marL="420624" indent="-384048">
              <a:buNone/>
              <a:defRPr/>
            </a:pPr>
            <a:endParaRPr lang="ru-RU" dirty="0" smtClean="0"/>
          </a:p>
        </p:txBody>
      </p:sp>
      <p:sp>
        <p:nvSpPr>
          <p:cNvPr id="1026" name="AutoShape 2" descr="ÐÐ°ÑÑÐ¸Ð½ÐºÐ¸ Ð¿Ð¾ Ð·Ð°Ð¿ÑÐ¾ÑÑ ÐºÐ½Ð¸Ð³Ð¸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кни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4158" y="4378183"/>
            <a:ext cx="3026208" cy="19632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76" y="709511"/>
            <a:ext cx="10515600" cy="9174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Телефон для записи на консультацию:</a:t>
            </a:r>
            <a:r>
              <a:rPr lang="ru-RU" sz="4000" dirty="0" smtClean="0">
                <a:latin typeface="Book Antiqua" pitchFamily="18" charset="0"/>
              </a:rPr>
              <a:t> </a:t>
            </a:r>
            <a:br>
              <a:rPr lang="ru-RU" sz="4000" dirty="0" smtClean="0">
                <a:latin typeface="Book Antiqua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7598" y="1029979"/>
            <a:ext cx="8804563" cy="1855725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Book Antiqua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Book Antiqua" pitchFamily="18" charset="0"/>
              </a:rPr>
              <a:t>8-982-339-18-48</a:t>
            </a:r>
            <a:r>
              <a:rPr lang="ru-RU" dirty="0" smtClean="0">
                <a:latin typeface="Book Antiqua" pitchFamily="18" charset="0"/>
              </a:rPr>
              <a:t> – Анна Петровна Краснопеева, педагог-психолог</a:t>
            </a:r>
          </a:p>
          <a:p>
            <a:endParaRPr lang="ru-RU" dirty="0"/>
          </a:p>
        </p:txBody>
      </p:sp>
      <p:pic>
        <p:nvPicPr>
          <p:cNvPr id="4" name="Picture 2" descr="http://pozdravka.com/_ph/98/672203180.gif">
            <a:hlinkClick r:id="rId2" tooltip="Открытки 1 сентября - день знаний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69" y="2721428"/>
            <a:ext cx="6016831" cy="4136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8" y="731116"/>
            <a:ext cx="7232072" cy="33698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Адаптация </a:t>
            </a:r>
            <a:r>
              <a:rPr lang="ru-RU" sz="2000" dirty="0">
                <a:latin typeface="Book Antiqua" panose="02040602050305030304" pitchFamily="18" charset="0"/>
              </a:rPr>
              <a:t>- привыкание, “вписывание” ребенка в </a:t>
            </a:r>
            <a:r>
              <a:rPr lang="ru-RU" sz="2000" dirty="0" smtClean="0">
                <a:latin typeface="Book Antiqua" panose="02040602050305030304" pitchFamily="18" charset="0"/>
              </a:rPr>
              <a:t>школьную </a:t>
            </a:r>
            <a:r>
              <a:rPr lang="ru-RU" sz="2000" dirty="0">
                <a:latin typeface="Book Antiqua" panose="02040602050305030304" pitchFamily="18" charset="0"/>
              </a:rPr>
              <a:t>среду. 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	Для </a:t>
            </a:r>
            <a:r>
              <a:rPr lang="ru-RU" sz="2000" dirty="0">
                <a:latin typeface="Book Antiqua" panose="02040602050305030304" pitchFamily="18" charset="0"/>
              </a:rPr>
              <a:t>успешной адаптации первоклассников </a:t>
            </a:r>
            <a:r>
              <a:rPr lang="ru-RU" sz="2000" dirty="0" smtClean="0">
                <a:latin typeface="Book Antiqua" panose="02040602050305030304" pitchFamily="18" charset="0"/>
              </a:rPr>
              <a:t>очень важна </a:t>
            </a:r>
            <a:r>
              <a:rPr lang="ru-RU" sz="2000" dirty="0">
                <a:latin typeface="Book Antiqua" panose="02040602050305030304" pitchFamily="18" charset="0"/>
              </a:rPr>
              <a:t>мотивация учения. На первом году она в основном обеспечивается взрослыми. От того, как </a:t>
            </a:r>
            <a:r>
              <a:rPr lang="ru-RU" sz="2000" dirty="0" smtClean="0">
                <a:latin typeface="Book Antiqua" panose="02040602050305030304" pitchFamily="18" charset="0"/>
              </a:rPr>
              <a:t> реагируют родители </a:t>
            </a:r>
            <a:r>
              <a:rPr lang="ru-RU" sz="2000" dirty="0">
                <a:latin typeface="Book Antiqua" panose="02040602050305030304" pitchFamily="18" charset="0"/>
              </a:rPr>
              <a:t>на попытки малышей освоить или узнать что-то новое, во многом зависит, захотят ли первоклассники учиться. 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Book Antiqua" panose="02040602050305030304" pitchFamily="18" charset="0"/>
              </a:rPr>
              <a:t>	</a:t>
            </a:r>
            <a:r>
              <a:rPr lang="ru-RU" sz="2000" dirty="0" smtClean="0">
                <a:latin typeface="Book Antiqua" panose="02040602050305030304" pitchFamily="18" charset="0"/>
              </a:rPr>
              <a:t>Для </a:t>
            </a:r>
            <a:r>
              <a:rPr lang="ru-RU" sz="2000" dirty="0">
                <a:latin typeface="Book Antiqua" panose="02040602050305030304" pitchFamily="18" charset="0"/>
              </a:rPr>
              <a:t>развития учебной мотивации важно, чтобы первые шаги ребенка в школе встречали заинтересованность и понимание со стороны взрослых</a:t>
            </a:r>
            <a:r>
              <a:rPr lang="ru-RU" sz="2000" dirty="0" smtClean="0">
                <a:latin typeface="Book Antiqua" panose="02040602050305030304" pitchFamily="18" charset="0"/>
              </a:rPr>
              <a:t>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4098" name="Picture 2" descr="ÐÐ°ÑÑÐ¸Ð½ÐºÐ¸ Ð¿Ð¾ Ð·Ð°Ð¿ÑÐ¾ÑÑ Ð¿ÐµÑÐ²Ð¾ÐºÐ»Ð°ÑÑÐ½Ð¸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92" r="14486"/>
          <a:stretch/>
        </p:blipFill>
        <p:spPr bwMode="auto">
          <a:xfrm>
            <a:off x="7938653" y="1214149"/>
            <a:ext cx="3602183" cy="4125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238" y="4451711"/>
            <a:ext cx="723207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 Antiqua" panose="02040602050305030304" pitchFamily="18" charset="0"/>
              </a:rPr>
              <a:t>Ребенку, начинающему обучение в школе, необходима моральная и эмоциональная поддержка. Его надо не просто хвалить (и поменьше ругать, а лучше вообще не ругать), а хвалить именно тогда, когда он что-то делает. 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7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4236" y="320750"/>
            <a:ext cx="11104418" cy="11062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>
                <a:latin typeface="Book Antiqua" panose="02040602050305030304" pitchFamily="18" charset="0"/>
              </a:rPr>
              <a:t>Адаптация  к  школе  </a:t>
            </a:r>
            <a:r>
              <a:rPr lang="ru-RU" dirty="0" smtClean="0">
                <a:latin typeface="Book Antiqua" panose="02040602050305030304" pitchFamily="18" charset="0"/>
              </a:rPr>
              <a:t>- многоплановый </a:t>
            </a:r>
            <a:r>
              <a:rPr lang="ru-RU" dirty="0">
                <a:latin typeface="Book Antiqua" panose="02040602050305030304" pitchFamily="18" charset="0"/>
              </a:rPr>
              <a:t> </a:t>
            </a:r>
            <a:r>
              <a:rPr lang="ru-RU" dirty="0" smtClean="0">
                <a:latin typeface="Book Antiqua" panose="02040602050305030304" pitchFamily="18" charset="0"/>
              </a:rPr>
              <a:t>процесс.</a:t>
            </a:r>
          </a:p>
          <a:p>
            <a:pPr marL="0" indent="0" algn="ctr">
              <a:buNone/>
            </a:pPr>
            <a:r>
              <a:rPr lang="ru-RU" dirty="0" smtClean="0">
                <a:latin typeface="Book Antiqua" panose="02040602050305030304" pitchFamily="18" charset="0"/>
              </a:rPr>
              <a:t>Её составляющие: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8507" y="1911926"/>
            <a:ext cx="547254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социально-психологическая  (к  учителям , их требованиям, к одноклассникам)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671455" y="1579418"/>
            <a:ext cx="387927" cy="22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797636" y="1579418"/>
            <a:ext cx="367145" cy="221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3127" y="1911926"/>
            <a:ext cx="54032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физиологическая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 (привыкание  организма  к  новым условиям) </a:t>
            </a:r>
            <a:endParaRPr lang="ru-RU" sz="2400" dirty="0"/>
          </a:p>
        </p:txBody>
      </p:sp>
      <p:pic>
        <p:nvPicPr>
          <p:cNvPr id="5122" name="Picture 2" descr="ÐÐ°ÑÑÐ¸Ð½ÐºÐ¸ Ð¿Ð¾ Ð·Ð°Ð¿ÑÐ¾ÑÑ Ð¿ÐµÑÐ²Ð¾ÐºÐ»Ð°ÑÑÐ½Ð¸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" y="3347781"/>
            <a:ext cx="4769424" cy="3181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¿ÐµÑÐ²Ð¾ÐºÐ»Ð°ÑÑÐ½Ð¸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08" y="3347781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644236" y="279185"/>
            <a:ext cx="11104418" cy="1106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>
                <a:latin typeface="Book Antiqua" panose="02040602050305030304" pitchFamily="18" charset="0"/>
              </a:rPr>
              <a:t>Адаптация  к  школе  - многоплановый  процесс.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>
                <a:latin typeface="Book Antiqua" panose="02040602050305030304" pitchFamily="18" charset="0"/>
              </a:rPr>
              <a:t>Её составляющие:</a:t>
            </a:r>
            <a:endParaRPr lang="ru-RU" dirty="0">
              <a:latin typeface="Book Antiqua" panose="0204060205030503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671455" y="1537853"/>
            <a:ext cx="387927" cy="221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3127" y="1870361"/>
            <a:ext cx="540327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физиологическая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 (привыкание  организма  к  новым условиям) 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28507" y="1870360"/>
            <a:ext cx="547254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социально-психологическая  (к  учителям , их требованиям, к одноклассникам)</a:t>
            </a:r>
          </a:p>
        </p:txBody>
      </p:sp>
    </p:spTree>
    <p:extLst>
      <p:ext uri="{BB962C8B-B14F-4D97-AF65-F5344CB8AC3E}">
        <p14:creationId xmlns="" xmlns:p14="http://schemas.microsoft.com/office/powerpoint/2010/main" val="32570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318" y="254290"/>
            <a:ext cx="8347364" cy="7155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Book Antiqua" panose="02040602050305030304" pitchFamily="18" charset="0"/>
              </a:rPr>
              <a:t>Физиологические условия адаптации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8" y="1148340"/>
            <a:ext cx="6754091" cy="278793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latin typeface="Book Antiqua" panose="02040602050305030304" pitchFamily="18" charset="0"/>
              </a:rPr>
              <a:t>Организация перерывов </a:t>
            </a:r>
            <a:r>
              <a:rPr lang="ru-RU" sz="2400" dirty="0">
                <a:latin typeface="Book Antiqua" panose="02040602050305030304" pitchFamily="18" charset="0"/>
              </a:rPr>
              <a:t>в процессе выполнения </a:t>
            </a:r>
            <a:r>
              <a:rPr lang="ru-RU" sz="2400" dirty="0" smtClean="0">
                <a:latin typeface="Book Antiqua" panose="02040602050305030304" pitchFamily="18" charset="0"/>
              </a:rPr>
              <a:t>уроков;</a:t>
            </a:r>
          </a:p>
          <a:p>
            <a:pPr algn="just"/>
            <a:r>
              <a:rPr lang="ru-RU" sz="2400" dirty="0">
                <a:latin typeface="Book Antiqua" panose="02040602050305030304" pitchFamily="18" charset="0"/>
              </a:rPr>
              <a:t>Д</a:t>
            </a:r>
            <a:r>
              <a:rPr lang="ru-RU" sz="2400" dirty="0" smtClean="0">
                <a:latin typeface="Book Antiqua" panose="02040602050305030304" pitchFamily="18" charset="0"/>
              </a:rPr>
              <a:t>вигательная активность и занятие спором (зарядки, перерывы, прогулки) ;</a:t>
            </a:r>
            <a:endParaRPr lang="ru-RU" sz="2400" dirty="0">
              <a:latin typeface="Book Antiqua" panose="02040602050305030304" pitchFamily="18" charset="0"/>
            </a:endParaRPr>
          </a:p>
          <a:p>
            <a:pPr algn="just"/>
            <a:r>
              <a:rPr lang="ru-RU" sz="2400" dirty="0" smtClean="0">
                <a:latin typeface="Book Antiqua" panose="02040602050305030304" pitchFamily="18" charset="0"/>
              </a:rPr>
              <a:t>Правильная посадка во </a:t>
            </a:r>
            <a:r>
              <a:rPr lang="ru-RU" sz="2400" dirty="0">
                <a:latin typeface="Book Antiqua" panose="02040602050305030304" pitchFamily="18" charset="0"/>
              </a:rPr>
              <a:t>время выполнения домашних </a:t>
            </a:r>
            <a:r>
              <a:rPr lang="ru-RU" sz="2400" dirty="0" smtClean="0">
                <a:latin typeface="Book Antiqua" panose="02040602050305030304" pitchFamily="18" charset="0"/>
              </a:rPr>
              <a:t>заданий, во </a:t>
            </a:r>
            <a:r>
              <a:rPr lang="ru-RU" sz="2400" dirty="0">
                <a:latin typeface="Book Antiqua" panose="02040602050305030304" pitchFamily="18" charset="0"/>
              </a:rPr>
              <a:t>избежание искривления </a:t>
            </a:r>
            <a:r>
              <a:rPr lang="ru-RU" sz="2400" dirty="0" smtClean="0">
                <a:latin typeface="Book Antiqua" panose="02040602050305030304" pitchFamily="18" charset="0"/>
              </a:rPr>
              <a:t>позвоночника;</a:t>
            </a:r>
          </a:p>
          <a:p>
            <a:pPr algn="just"/>
            <a:r>
              <a:rPr lang="ru-RU" sz="2400" dirty="0" smtClean="0">
                <a:latin typeface="Book Antiqua" panose="02040602050305030304" pitchFamily="18" charset="0"/>
              </a:rPr>
              <a:t>Соблюдение санитарно-гигиенических норм;</a:t>
            </a:r>
          </a:p>
          <a:p>
            <a:pPr algn="just"/>
            <a:endParaRPr lang="ru-RU" sz="2400" dirty="0" smtClean="0">
              <a:latin typeface="Book Antiqua" panose="02040602050305030304" pitchFamily="18" charset="0"/>
            </a:endParaRPr>
          </a:p>
          <a:p>
            <a:pPr algn="just"/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5199" y="1473921"/>
            <a:ext cx="4502727" cy="48936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Освещение рабочего места для предупреждения близорукости;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Тренировка мелких мышц кистей рук;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Питание, насыщенное полезными продуктами;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Воспитание самостоятельности и ответственности ребёнка как главных качеств сохранения собственного здоровья.</a:t>
            </a:r>
          </a:p>
        </p:txBody>
      </p:sp>
      <p:pic>
        <p:nvPicPr>
          <p:cNvPr id="6150" name="Picture 6" descr="ÐÐ°ÑÑÐ¸Ð½ÐºÐ¸ Ð¿Ð¾ Ð·Ð°Ð¿ÑÐ¾ÑÑ Ð¿ÐµÑÐ²Ð¾ÐºÐ»Ð°ÑÑÐ½Ð¸Ðº Ð¾ÑÐ³Ð°Ð½Ð¸Ð·Ð°ÑÐ¸Ñ Ð¿ÑÐ¾ÑÑÑÐ°Ð½ÑÑÐ²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2" y="4114799"/>
            <a:ext cx="5740112" cy="2583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91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216261"/>
            <a:ext cx="5070764" cy="24438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Book Antiqua" panose="02040602050305030304" pitchFamily="18" charset="0"/>
              </a:rPr>
              <a:t>Распорядок дня – важное условие для адаптации учащихся 1 класса. Ночной сон 9-10 часов, дневной 1-1,5 часа. Утренняя зарядка, завтрак, а так же не стоит забывать о прогулках – более часа.</a:t>
            </a:r>
          </a:p>
          <a:p>
            <a:pPr algn="ctr"/>
            <a:endParaRPr lang="ru-RU" sz="2400" dirty="0" smtClean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ÐÐ°ÑÑÐ¸Ð½ÐºÐ¸ Ð¿Ð¾ Ð·Ð°Ð¿ÑÐ¾ÑÑ ÑÐ°ÑÐ¿Ð¾ÑÑÐ´Ð¾Ðº Ð´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6" y="2878141"/>
            <a:ext cx="4864869" cy="3648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60714" y="3573537"/>
            <a:ext cx="5472547" cy="2912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>
                <a:latin typeface="Bookman Old Style" panose="02050604050505020204" pitchFamily="18" charset="0"/>
              </a:rPr>
              <a:t>Ограничьте время нахождения ребёнка за телевизором и компьютером до 30 минут. Нервная система ребёнка находится в перевозбуждении. Дети быстро утомляются, становятся раздражительными, может проявляться агрессия.</a:t>
            </a: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ÐÐ°ÑÑÐ¸Ð½ÐºÐ¸ Ð¿Ð¾ Ð·Ð°Ð¿ÑÐ¾ÑÑ ÑÐµÐ±ÑÐ½Ð¾Ðº Ð·Ð° ÐºÐ¾Ð¼Ð¿ÑÑÑÐµÑÐ¾Ð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4" y="368660"/>
            <a:ext cx="4639734" cy="3025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62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4" y="198872"/>
            <a:ext cx="11582398" cy="7155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ook Antiqua" panose="02040602050305030304" pitchFamily="18" charset="0"/>
              </a:rPr>
              <a:t>Психологические условия адаптации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84" y="914401"/>
            <a:ext cx="4149434" cy="569421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Book Antiqua" panose="02040602050305030304" pitchFamily="18" charset="0"/>
              </a:rPr>
              <a:t>Недопустимо применение физических мер </a:t>
            </a:r>
            <a:r>
              <a:rPr lang="ru-RU" sz="2400" dirty="0">
                <a:latin typeface="Book Antiqua" panose="02040602050305030304" pitchFamily="18" charset="0"/>
              </a:rPr>
              <a:t>воздействия, </a:t>
            </a:r>
            <a:r>
              <a:rPr lang="ru-RU" sz="2400" dirty="0" smtClean="0">
                <a:latin typeface="Book Antiqua" panose="02040602050305030304" pitchFamily="18" charset="0"/>
              </a:rPr>
              <a:t>запугиваний, критики </a:t>
            </a:r>
            <a:r>
              <a:rPr lang="ru-RU" sz="2400" dirty="0">
                <a:latin typeface="Book Antiqua" panose="02040602050305030304" pitchFamily="18" charset="0"/>
              </a:rPr>
              <a:t>в адрес </a:t>
            </a:r>
            <a:r>
              <a:rPr lang="ru-RU" sz="2400" dirty="0" smtClean="0">
                <a:latin typeface="Book Antiqua" panose="02040602050305030304" pitchFamily="18" charset="0"/>
              </a:rPr>
              <a:t>ребёнка (особенно </a:t>
            </a:r>
            <a:r>
              <a:rPr lang="ru-RU" sz="2400" dirty="0">
                <a:latin typeface="Book Antiqua" panose="02040602050305030304" pitchFamily="18" charset="0"/>
              </a:rPr>
              <a:t>в присутствии других </a:t>
            </a:r>
            <a:r>
              <a:rPr lang="ru-RU" sz="2400" dirty="0" smtClean="0">
                <a:latin typeface="Book Antiqua" panose="02040602050305030304" pitchFamily="18" charset="0"/>
              </a:rPr>
              <a:t>людей).</a:t>
            </a:r>
            <a:endParaRPr lang="ru-RU" sz="2400" dirty="0">
              <a:latin typeface="Book Antiqua" panose="02040602050305030304" pitchFamily="18" charset="0"/>
            </a:endParaRPr>
          </a:p>
          <a:p>
            <a:pPr algn="just"/>
            <a:r>
              <a:rPr lang="ru-RU" sz="2400" dirty="0" smtClean="0">
                <a:latin typeface="Book Antiqua" panose="02040602050305030304" pitchFamily="18" charset="0"/>
              </a:rPr>
              <a:t>Знакомства с </a:t>
            </a:r>
            <a:r>
              <a:rPr lang="ru-RU" sz="2400" dirty="0">
                <a:latin typeface="Book Antiqua" panose="02040602050305030304" pitchFamily="18" charset="0"/>
              </a:rPr>
              <a:t>одноклассниками и </a:t>
            </a:r>
            <a:r>
              <a:rPr lang="ru-RU" sz="2400" dirty="0" smtClean="0">
                <a:latin typeface="Book Antiqua" panose="02040602050305030304" pitchFamily="18" charset="0"/>
              </a:rPr>
              <a:t>общение </a:t>
            </a:r>
            <a:r>
              <a:rPr lang="ru-RU" sz="2400" dirty="0">
                <a:latin typeface="Book Antiqua" panose="02040602050305030304" pitchFamily="18" charset="0"/>
              </a:rPr>
              <a:t>с ними </a:t>
            </a:r>
            <a:r>
              <a:rPr lang="ru-RU" sz="2400" dirty="0" smtClean="0">
                <a:latin typeface="Book Antiqua" panose="02040602050305030304" pitchFamily="18" charset="0"/>
              </a:rPr>
              <a:t>после уроков</a:t>
            </a:r>
            <a:r>
              <a:rPr lang="ru-RU" sz="2400" dirty="0"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Book Antiqua" panose="02040602050305030304" pitchFamily="18" charset="0"/>
              </a:rPr>
              <a:t>Интерес родителей к </a:t>
            </a:r>
            <a:r>
              <a:rPr lang="ru-RU" sz="2400" dirty="0">
                <a:latin typeface="Book Antiqua" panose="02040602050305030304" pitchFamily="18" charset="0"/>
              </a:rPr>
              <a:t>школьным делам ребёнка, к </a:t>
            </a:r>
            <a:r>
              <a:rPr lang="ru-RU" sz="2400" dirty="0" smtClean="0">
                <a:latin typeface="Book Antiqua" panose="02040602050305030304" pitchFamily="18" charset="0"/>
              </a:rPr>
              <a:t>школе, классу</a:t>
            </a:r>
            <a:r>
              <a:rPr lang="ru-RU" sz="2400" dirty="0">
                <a:latin typeface="Book Antiqua" panose="02040602050305030304" pitchFamily="18" charset="0"/>
              </a:rPr>
              <a:t>, к каждому прожитому в школе дню</a:t>
            </a:r>
            <a:r>
              <a:rPr lang="ru-RU" sz="2400" dirty="0" smtClean="0">
                <a:latin typeface="Book Antiqua" panose="02040602050305030304" pitchFamily="18" charset="0"/>
              </a:rPr>
              <a:t>.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2618" y="1130801"/>
            <a:ext cx="7869382" cy="31018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Важное условие успеха в школе – </a:t>
            </a:r>
            <a:r>
              <a:rPr lang="ru-RU" sz="2400" dirty="0" err="1">
                <a:latin typeface="Book Antiqua" panose="02040602050305030304" pitchFamily="18" charset="0"/>
              </a:rPr>
              <a:t>самоценность</a:t>
            </a:r>
            <a:r>
              <a:rPr lang="ru-RU" sz="2400" dirty="0">
                <a:latin typeface="Book Antiqua" panose="02040602050305030304" pitchFamily="18" charset="0"/>
              </a:rPr>
              <a:t> ребёнка для родителей.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Благоприятный климат в семье.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Проявление самостоятельности ребёнка в учебной работе, обоснованный контроль его учебной деятельности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</a:rPr>
              <a:t>Поощрение ребёнка за учебные успехи и не только.</a:t>
            </a:r>
          </a:p>
        </p:txBody>
      </p:sp>
      <p:pic>
        <p:nvPicPr>
          <p:cNvPr id="7170" name="Picture 2" descr="ÐÐ°ÑÑÐ¸Ð½ÐºÐ¸ Ð¿Ð¾ Ð·Ð°Ð¿ÑÐ¾ÑÑ ÑÐ¾Ð´Ð¸ÑÐµÐ»Ð¸ Ð¸ Ð¿ÐµÑÐ²Ð¾ÐºÐ»Ð°ÑÑÐ½Ð¸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98" y="4232655"/>
            <a:ext cx="3552103" cy="237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ÑÐ¾Ð´Ð¸ÑÐµÐ»Ð¸ Ð¸ Ð¿ÐµÑÐ²Ð¾ÐºÐ»Ð°ÑÑÐ½Ð¸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66" y="4358498"/>
            <a:ext cx="3682134" cy="2301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58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325" y="175120"/>
            <a:ext cx="10515600" cy="858033"/>
          </a:xfrm>
        </p:spPr>
        <p:txBody>
          <a:bodyPr/>
          <a:lstStyle/>
          <a:p>
            <a:pPr algn="ctr"/>
            <a:r>
              <a:rPr lang="ru-RU" dirty="0" smtClean="0">
                <a:latin typeface="Book Antiqua" pitchFamily="18" charset="0"/>
              </a:rPr>
              <a:t>Кризис 7 лет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99408"/>
            <a:ext cx="10515600" cy="49775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В психологическом смысле </a:t>
            </a:r>
            <a:r>
              <a:rPr lang="ru-RU" b="1" dirty="0" smtClean="0">
                <a:latin typeface="Book Antiqua" pitchFamily="18" charset="0"/>
              </a:rPr>
              <a:t>кризис</a:t>
            </a:r>
            <a:r>
              <a:rPr lang="ru-RU" dirty="0" smtClean="0">
                <a:latin typeface="Book Antiqua" pitchFamily="18" charset="0"/>
              </a:rPr>
              <a:t> – это расхождение между существующими </a:t>
            </a:r>
            <a:r>
              <a:rPr lang="ru-RU" b="1" dirty="0" smtClean="0">
                <a:latin typeface="Book Antiqua" pitchFamily="18" charset="0"/>
              </a:rPr>
              <a:t>потребностями</a:t>
            </a:r>
            <a:r>
              <a:rPr lang="ru-RU" dirty="0" smtClean="0">
                <a:latin typeface="Book Antiqua" pitchFamily="18" charset="0"/>
              </a:rPr>
              <a:t> и </a:t>
            </a:r>
            <a:r>
              <a:rPr lang="ru-RU" b="1" dirty="0" smtClean="0">
                <a:latin typeface="Book Antiqua" pitchFamily="18" charset="0"/>
              </a:rPr>
              <a:t>условиями жизни </a:t>
            </a:r>
            <a:r>
              <a:rPr lang="ru-RU" dirty="0" smtClean="0">
                <a:latin typeface="Book Antiqua" pitchFamily="18" charset="0"/>
              </a:rPr>
              <a:t>или </a:t>
            </a:r>
            <a:r>
              <a:rPr lang="ru-RU" b="1" dirty="0" smtClean="0">
                <a:latin typeface="Book Antiqua" pitchFamily="18" charset="0"/>
              </a:rPr>
              <a:t>уровнем развития.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Значение любого кризиса – разрешение конфликта между готовностью что-то делать и способностью к этому, а также приобретение новых навыков.</a:t>
            </a:r>
          </a:p>
          <a:p>
            <a:pPr algn="ctr">
              <a:buNone/>
            </a:pPr>
            <a:r>
              <a:rPr lang="ru-RU" b="1" dirty="0" smtClean="0">
                <a:latin typeface="Book Antiqua" pitchFamily="18" charset="0"/>
              </a:rPr>
              <a:t>Позитивные изменения при разрешении кризиса семи лет:</a:t>
            </a:r>
          </a:p>
          <a:p>
            <a:r>
              <a:rPr lang="ru-RU" i="1" dirty="0" smtClean="0">
                <a:latin typeface="Book Antiqua" pitchFamily="18" charset="0"/>
              </a:rPr>
              <a:t>Самое главное для этого периода – у ребенка формируется «внутренняя позиция школьника».</a:t>
            </a:r>
          </a:p>
          <a:p>
            <a:r>
              <a:rPr lang="ru-RU" i="1" dirty="0" smtClean="0">
                <a:latin typeface="Book Antiqua" pitchFamily="18" charset="0"/>
              </a:rPr>
              <a:t>Второе важное приобретение (новообразование) кризиса семи лет – развитие эмоциональной сферы.</a:t>
            </a:r>
          </a:p>
          <a:p>
            <a:r>
              <a:rPr lang="ru-RU" i="1" dirty="0" smtClean="0">
                <a:latin typeface="Book Antiqua" pitchFamily="18" charset="0"/>
              </a:rPr>
              <a:t>Третье новообразование – приобретение новой социальной позиции.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951" y="154378"/>
            <a:ext cx="10515600" cy="59677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Кризис 7 лет</a:t>
            </a:r>
            <a:endParaRPr lang="ru-RU" sz="3200" dirty="0">
              <a:latin typeface="Book Antiqua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0021" y="771896"/>
          <a:ext cx="10842171" cy="5755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629"/>
                <a:gridCol w="7608542"/>
              </a:tblGrid>
              <a:tr h="4934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Симптом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Смысл</a:t>
                      </a:r>
                      <a:endParaRPr lang="ru-RU" dirty="0"/>
                    </a:p>
                  </a:txBody>
                  <a:tcPr/>
                </a:tc>
              </a:tr>
              <a:tr h="6756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Манерничание</a:t>
                      </a:r>
                      <a:r>
                        <a:rPr lang="ru-RU" dirty="0" smtClean="0"/>
                        <a:t>» и кривляние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Осознание своего внутреннего и внешнего «Я», формирование социального стиля поведения</a:t>
                      </a:r>
                      <a:endParaRPr lang="ru-RU" dirty="0"/>
                    </a:p>
                  </a:txBody>
                  <a:tcPr/>
                </a:tc>
              </a:tr>
              <a:tr h="6756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Пауза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Переосмысление «прошлой жизни», прежних правил и способа взаимодействия с родителями </a:t>
                      </a:r>
                      <a:endParaRPr lang="ru-RU" dirty="0"/>
                    </a:p>
                  </a:txBody>
                  <a:tcPr/>
                </a:tc>
              </a:tr>
              <a:tr h="11128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Познание содержания социальных ролей: что такое быть мамой, папой, сестрой, бабушкой, школьником, что при этом нужно делать </a:t>
                      </a:r>
                      <a:endParaRPr lang="ru-RU" dirty="0"/>
                    </a:p>
                  </a:txBody>
                  <a:tcPr/>
                </a:tc>
              </a:tr>
              <a:tr h="3851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Непослушание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Попытка примерить на себя новую роль взрослого, самостоятельно действующего человека </a:t>
                      </a:r>
                      <a:endParaRPr lang="ru-RU" dirty="0"/>
                    </a:p>
                  </a:txBody>
                  <a:tcPr/>
                </a:tc>
              </a:tr>
              <a:tr h="6756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Нарочито взрослое поведение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60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Упрямство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56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Самостоятельные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Смена мотивов – от игровых к желанию создать что-то ценное</a:t>
                      </a:r>
                      <a:endParaRPr lang="ru-RU" dirty="0"/>
                    </a:p>
                  </a:txBody>
                  <a:tcPr/>
                </a:tc>
              </a:tr>
              <a:tr h="6756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Обострение реакции на критику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самооценки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6" y="374074"/>
            <a:ext cx="11284527" cy="62899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Book Antiqua" panose="02040602050305030304" pitchFamily="18" charset="0"/>
              </a:rPr>
              <a:t>Рекомендации помогут </a:t>
            </a:r>
            <a:r>
              <a:rPr lang="ru-RU" sz="2400" dirty="0">
                <a:latin typeface="Book Antiqua" panose="02040602050305030304" pitchFamily="18" charset="0"/>
              </a:rPr>
              <a:t>пройти этот непростой жизненный период наиболее безболезненно: </a:t>
            </a:r>
            <a:endParaRPr lang="ru-RU" sz="24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800" dirty="0" smtClean="0">
                <a:latin typeface="Book Antiqua" panose="02040602050305030304" pitchFamily="18" charset="0"/>
              </a:rPr>
              <a:t>Будите ребёнка </a:t>
            </a:r>
            <a:r>
              <a:rPr lang="ru-RU" sz="1800" dirty="0">
                <a:latin typeface="Book Antiqua" panose="02040602050305030304" pitchFamily="18" charset="0"/>
              </a:rPr>
              <a:t>спокойно и ласково, пусть его день начинается с вашей улыбки. 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800" dirty="0" smtClean="0">
                <a:latin typeface="Book Antiqua" panose="02040602050305030304" pitchFamily="18" charset="0"/>
              </a:rPr>
              <a:t>Не </a:t>
            </a:r>
            <a:r>
              <a:rPr lang="ru-RU" sz="1800" dirty="0">
                <a:latin typeface="Book Antiqua" panose="02040602050305030304" pitchFamily="18" charset="0"/>
              </a:rPr>
              <a:t>торопитесь, помните, что правильно рассчитать время – это ваша обязанность, не нужно подгонять ребенка. 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800" dirty="0" smtClean="0">
                <a:latin typeface="Book Antiqua" panose="02040602050305030304" pitchFamily="18" charset="0"/>
              </a:rPr>
              <a:t>Обязательно </a:t>
            </a:r>
            <a:r>
              <a:rPr lang="ru-RU" sz="1800" dirty="0">
                <a:latin typeface="Book Antiqua" panose="02040602050305030304" pitchFamily="18" charset="0"/>
              </a:rPr>
              <a:t>дайте позавтракать первокласснику, даже если в школе предусмотрено питание. 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800" dirty="0" smtClean="0">
                <a:latin typeface="Book Antiqua" panose="02040602050305030304" pitchFamily="18" charset="0"/>
              </a:rPr>
              <a:t>Никогда </a:t>
            </a:r>
            <a:r>
              <a:rPr lang="ru-RU" sz="1800" dirty="0">
                <a:latin typeface="Book Antiqua" panose="02040602050305030304" pitchFamily="18" charset="0"/>
              </a:rPr>
              <a:t>не прощайтесь с ребенком словами предупреждения. Не нужно говорить: «Смотри, чтоб без </a:t>
            </a:r>
            <a:r>
              <a:rPr lang="ru-RU" sz="1800" dirty="0" smtClean="0">
                <a:latin typeface="Book Antiqua" panose="02040602050305030304" pitchFamily="18" charset="0"/>
              </a:rPr>
              <a:t>замечаний!» </a:t>
            </a:r>
            <a:r>
              <a:rPr lang="ru-RU" sz="1800" dirty="0">
                <a:latin typeface="Book Antiqua" panose="02040602050305030304" pitchFamily="18" charset="0"/>
              </a:rPr>
              <a:t>или: «Не </a:t>
            </a:r>
            <a:r>
              <a:rPr lang="ru-RU" sz="1800" dirty="0" smtClean="0">
                <a:latin typeface="Book Antiqua" panose="02040602050305030304" pitchFamily="18" charset="0"/>
              </a:rPr>
              <a:t>балуйся!» </a:t>
            </a:r>
            <a:r>
              <a:rPr lang="ru-RU" sz="1800" dirty="0">
                <a:latin typeface="Book Antiqua" panose="02040602050305030304" pitchFamily="18" charset="0"/>
              </a:rPr>
              <a:t>и т.д. Лучше пожелайте ему удачного дня и не поскупитесь на несколько ласковых слов. 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800" dirty="0" smtClean="0">
                <a:latin typeface="Book Antiqua" panose="02040602050305030304" pitchFamily="18" charset="0"/>
              </a:rPr>
              <a:t>Не </a:t>
            </a:r>
            <a:r>
              <a:rPr lang="ru-RU" sz="1800" dirty="0">
                <a:latin typeface="Book Antiqua" panose="02040602050305030304" pitchFamily="18" charset="0"/>
              </a:rPr>
              <a:t>встречайте ребенка вопросом, что он сегодня получил. Дайте ему время немного расслабиться и отдохнуть. 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800" dirty="0" smtClean="0">
                <a:latin typeface="Book Antiqua" panose="02040602050305030304" pitchFamily="18" charset="0"/>
              </a:rPr>
              <a:t>Будьте </a:t>
            </a:r>
            <a:r>
              <a:rPr lang="ru-RU" sz="1800" dirty="0">
                <a:latin typeface="Book Antiqua" panose="02040602050305030304" pitchFamily="18" charset="0"/>
              </a:rPr>
              <a:t>внимательны к ребенку, если видите, что он хочет с вами чем-то поделиться – выслушайте. А если не высказывает желания обсуждать пройденный день – не заставляйте. 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800" dirty="0" smtClean="0">
                <a:latin typeface="Book Antiqua" panose="02040602050305030304" pitchFamily="18" charset="0"/>
              </a:rPr>
              <a:t>Не </a:t>
            </a:r>
            <a:r>
              <a:rPr lang="ru-RU" sz="1800" dirty="0">
                <a:latin typeface="Book Antiqua" panose="02040602050305030304" pitchFamily="18" charset="0"/>
              </a:rPr>
              <a:t>садитесь за уроки сразу после учебного дня. Дайте первокласснику время на восстановление сил. Во время выполнения учебных упражнений делайте небольшие паузы, чтобы ребенок мог немного отдохнуть. 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800" dirty="0" smtClean="0">
                <a:latin typeface="Book Antiqua" panose="02040602050305030304" pitchFamily="18" charset="0"/>
              </a:rPr>
              <a:t>Решайте </a:t>
            </a:r>
            <a:r>
              <a:rPr lang="ru-RU" sz="1800" dirty="0">
                <a:latin typeface="Book Antiqua" panose="02040602050305030304" pitchFamily="18" charset="0"/>
              </a:rPr>
              <a:t>возникающие педагогические проблемы без него, при необходимости советуйтесь с учителем или психологом. 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r>
              <a:rPr lang="ru-RU" sz="1800" dirty="0" smtClean="0">
                <a:latin typeface="Book Antiqua" panose="02040602050305030304" pitchFamily="18" charset="0"/>
              </a:rPr>
              <a:t>Заканчивайте </a:t>
            </a:r>
            <a:r>
              <a:rPr lang="ru-RU" sz="1800" dirty="0">
                <a:latin typeface="Book Antiqua" panose="02040602050305030304" pitchFamily="18" charset="0"/>
              </a:rPr>
              <a:t>день позитивно. </a:t>
            </a:r>
            <a:r>
              <a:rPr lang="ru-RU" sz="1800" dirty="0" smtClean="0"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1800" dirty="0" smtClean="0"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latin typeface="Book Antiqua" panose="02040602050305030304" pitchFamily="18" charset="0"/>
              </a:rPr>
            </a:br>
            <a:endParaRPr lang="ru-RU" sz="1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6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790</Words>
  <Application>Microsoft Office PowerPoint</Application>
  <PresentationFormat>Произвольный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Адаптационный период первоклассников</vt:lpstr>
      <vt:lpstr>Слайд 2</vt:lpstr>
      <vt:lpstr>Слайд 3</vt:lpstr>
      <vt:lpstr>Физиологические условия адаптации</vt:lpstr>
      <vt:lpstr>Слайд 5</vt:lpstr>
      <vt:lpstr>Психологические условия адаптации</vt:lpstr>
      <vt:lpstr>Кризис 7 лет</vt:lpstr>
      <vt:lpstr>Кризис 7 лет</vt:lpstr>
      <vt:lpstr>Слайд 9</vt:lpstr>
      <vt:lpstr>Слайд 10</vt:lpstr>
      <vt:lpstr>Слайд 11</vt:lpstr>
      <vt:lpstr>Рекомендуемая литература:</vt:lpstr>
      <vt:lpstr>Телефон для записи на консультацию: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успешной адаптации первоклассников</dc:title>
  <dc:creator>Дутщмщ</dc:creator>
  <cp:lastModifiedBy>PC</cp:lastModifiedBy>
  <cp:revision>33</cp:revision>
  <dcterms:created xsi:type="dcterms:W3CDTF">2019-09-16T18:01:58Z</dcterms:created>
  <dcterms:modified xsi:type="dcterms:W3CDTF">2019-10-23T08:10:40Z</dcterms:modified>
</cp:coreProperties>
</file>